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0" r:id="rId5"/>
    <p:sldId id="259" r:id="rId6"/>
    <p:sldId id="258" r:id="rId7"/>
    <p:sldId id="261" r:id="rId8"/>
    <p:sldId id="263" r:id="rId9"/>
    <p:sldId id="26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06"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399F38-DCF3-4C0F-9EFE-18A4422D3152}" type="datetimeFigureOut">
              <a:rPr lang="ar-IQ" smtClean="0"/>
              <a:t>05/04/1444</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157979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399F38-DCF3-4C0F-9EFE-18A4422D3152}" type="datetimeFigureOut">
              <a:rPr lang="ar-IQ" smtClean="0"/>
              <a:t>05/04/1444</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385835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399F38-DCF3-4C0F-9EFE-18A4422D3152}" type="datetimeFigureOut">
              <a:rPr lang="ar-IQ" smtClean="0"/>
              <a:t>05/04/1444</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FF7C08-A807-448A-BAC4-E3465B4C864A}"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51255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B399F38-DCF3-4C0F-9EFE-18A4422D3152}" type="datetimeFigureOut">
              <a:rPr lang="ar-IQ" smtClean="0"/>
              <a:t>05/04/1444</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898417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B399F38-DCF3-4C0F-9EFE-18A4422D3152}" type="datetimeFigureOut">
              <a:rPr lang="ar-IQ" smtClean="0"/>
              <a:t>05/04/1444</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FF7C08-A807-448A-BAC4-E3465B4C864A}"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5478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B399F38-DCF3-4C0F-9EFE-18A4422D3152}" type="datetimeFigureOut">
              <a:rPr lang="ar-IQ" smtClean="0"/>
              <a:t>05/04/1444</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326797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99F38-DCF3-4C0F-9EFE-18A4422D3152}" type="datetimeFigureOut">
              <a:rPr lang="ar-IQ" smtClean="0"/>
              <a:t>05/04/1444</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4176156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99F38-DCF3-4C0F-9EFE-18A4422D3152}" type="datetimeFigureOut">
              <a:rPr lang="ar-IQ" smtClean="0"/>
              <a:t>05/04/1444</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181236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99F38-DCF3-4C0F-9EFE-18A4422D3152}" type="datetimeFigureOut">
              <a:rPr lang="ar-IQ" smtClean="0"/>
              <a:t>05/04/1444</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412765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399F38-DCF3-4C0F-9EFE-18A4422D3152}" type="datetimeFigureOut">
              <a:rPr lang="ar-IQ" smtClean="0"/>
              <a:t>05/04/1444</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162221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399F38-DCF3-4C0F-9EFE-18A4422D3152}" type="datetimeFigureOut">
              <a:rPr lang="ar-IQ" smtClean="0"/>
              <a:t>05/04/1444</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419727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99F38-DCF3-4C0F-9EFE-18A4422D3152}" type="datetimeFigureOut">
              <a:rPr lang="ar-IQ" smtClean="0"/>
              <a:t>05/04/1444</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321833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399F38-DCF3-4C0F-9EFE-18A4422D3152}" type="datetimeFigureOut">
              <a:rPr lang="ar-IQ" smtClean="0"/>
              <a:t>05/04/1444</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226510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99F38-DCF3-4C0F-9EFE-18A4422D3152}" type="datetimeFigureOut">
              <a:rPr lang="ar-IQ" smtClean="0"/>
              <a:t>05/04/1444</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78226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399F38-DCF3-4C0F-9EFE-18A4422D3152}" type="datetimeFigureOut">
              <a:rPr lang="ar-IQ" smtClean="0"/>
              <a:t>05/04/1444</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36158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399F38-DCF3-4C0F-9EFE-18A4422D3152}" type="datetimeFigureOut">
              <a:rPr lang="ar-IQ" smtClean="0"/>
              <a:t>05/04/1444</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FF7C08-A807-448A-BAC4-E3465B4C864A}" type="slidenum">
              <a:rPr lang="ar-IQ" smtClean="0"/>
              <a:t>‹#›</a:t>
            </a:fld>
            <a:endParaRPr lang="ar-IQ"/>
          </a:p>
        </p:txBody>
      </p:sp>
    </p:spTree>
    <p:extLst>
      <p:ext uri="{BB962C8B-B14F-4D97-AF65-F5344CB8AC3E}">
        <p14:creationId xmlns:p14="http://schemas.microsoft.com/office/powerpoint/2010/main" val="373171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399F38-DCF3-4C0F-9EFE-18A4422D3152}" type="datetimeFigureOut">
              <a:rPr lang="ar-IQ" smtClean="0"/>
              <a:t>05/04/1444</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7FF7C08-A807-448A-BAC4-E3465B4C864A}" type="slidenum">
              <a:rPr lang="ar-IQ" smtClean="0"/>
              <a:t>‹#›</a:t>
            </a:fld>
            <a:endParaRPr lang="ar-IQ"/>
          </a:p>
        </p:txBody>
      </p:sp>
    </p:spTree>
    <p:extLst>
      <p:ext uri="{BB962C8B-B14F-4D97-AF65-F5344CB8AC3E}">
        <p14:creationId xmlns:p14="http://schemas.microsoft.com/office/powerpoint/2010/main" val="2891332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ntroduction of Parasitology || Type of parasites and Host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80" y="2112886"/>
            <a:ext cx="7901940" cy="39305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o photo description availa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745" b="6756"/>
          <a:stretch/>
        </p:blipFill>
        <p:spPr bwMode="auto">
          <a:xfrm>
            <a:off x="10050780" y="240097"/>
            <a:ext cx="1915160" cy="14071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39389" y="540847"/>
            <a:ext cx="6720840" cy="1200329"/>
          </a:xfrm>
          <a:prstGeom prst="rect">
            <a:avLst/>
          </a:prstGeom>
          <a:solidFill>
            <a:schemeClr val="accent5">
              <a:lumMod val="40000"/>
              <a:lumOff val="60000"/>
            </a:schemeClr>
          </a:solidFill>
        </p:spPr>
        <p:txBody>
          <a:bodyPr wrap="square" rtlCol="1">
            <a:spAutoFit/>
          </a:bodyPr>
          <a:lstStyle/>
          <a:p>
            <a:pPr algn="ctr"/>
            <a:r>
              <a:rPr lang="ar-IQ" sz="3600" dirty="0" smtClean="0">
                <a:ln w="0"/>
                <a:solidFill>
                  <a:schemeClr val="accent1"/>
                </a:solidFill>
                <a:effectLst>
                  <a:outerShdw blurRad="38100" dist="25400" dir="5400000" algn="ctr" rotWithShape="0">
                    <a:srgbClr val="6E747A">
                      <a:alpha val="43000"/>
                    </a:srgbClr>
                  </a:outerShdw>
                </a:effectLst>
                <a:cs typeface="PT Simple Bold Ruled" panose="02010400000000000000" pitchFamily="2" charset="-78"/>
              </a:rPr>
              <a:t>المرحلة الرابعة </a:t>
            </a:r>
          </a:p>
          <a:p>
            <a:pPr algn="ctr"/>
            <a:r>
              <a:rPr lang="ar-IQ" sz="3600" dirty="0" smtClean="0">
                <a:ln w="0"/>
                <a:solidFill>
                  <a:schemeClr val="accent1"/>
                </a:solidFill>
                <a:effectLst>
                  <a:outerShdw blurRad="38100" dist="25400" dir="5400000" algn="ctr" rotWithShape="0">
                    <a:srgbClr val="6E747A">
                      <a:alpha val="43000"/>
                    </a:srgbClr>
                  </a:outerShdw>
                </a:effectLst>
                <a:cs typeface="PT Simple Bold Ruled" panose="02010400000000000000" pitchFamily="2" charset="-78"/>
              </a:rPr>
              <a:t>المختبر الأول </a:t>
            </a:r>
            <a:endParaRPr lang="ar-IQ" sz="3600" dirty="0">
              <a:ln w="0"/>
              <a:solidFill>
                <a:schemeClr val="accent1"/>
              </a:solidFill>
              <a:effectLst>
                <a:outerShdw blurRad="38100" dist="25400" dir="5400000" algn="ctr" rotWithShape="0">
                  <a:srgbClr val="6E747A">
                    <a:alpha val="43000"/>
                  </a:srgbClr>
                </a:outerShdw>
              </a:effectLst>
              <a:cs typeface="PT Simple Bold Ruled" panose="02010400000000000000" pitchFamily="2" charset="-78"/>
            </a:endParaRPr>
          </a:p>
        </p:txBody>
      </p:sp>
      <p:sp>
        <p:nvSpPr>
          <p:cNvPr id="4" name="TextBox 3"/>
          <p:cNvSpPr txBox="1"/>
          <p:nvPr/>
        </p:nvSpPr>
        <p:spPr>
          <a:xfrm rot="10800000" flipV="1">
            <a:off x="4652010" y="6230512"/>
            <a:ext cx="2621279" cy="369332"/>
          </a:xfrm>
          <a:prstGeom prst="rect">
            <a:avLst/>
          </a:prstGeom>
          <a:solidFill>
            <a:schemeClr val="accent4">
              <a:lumMod val="40000"/>
              <a:lumOff val="60000"/>
            </a:schemeClr>
          </a:solidFill>
        </p:spPr>
        <p:txBody>
          <a:bodyPr wrap="square" rtlCol="1">
            <a:spAutoFit/>
          </a:bodyPr>
          <a:lstStyle/>
          <a:p>
            <a:pPr algn="ctr"/>
            <a:r>
              <a:rPr lang="ar-IQ" dirty="0" smtClean="0">
                <a:cs typeface="PT Simple Bold Ruled" panose="02010400000000000000" pitchFamily="2" charset="-78"/>
              </a:rPr>
              <a:t>م. م .  ورود حميد عبد</a:t>
            </a:r>
            <a:r>
              <a:rPr lang="ar-IQ" dirty="0" smtClean="0"/>
              <a:t> </a:t>
            </a:r>
            <a:endParaRPr lang="ar-IQ" dirty="0"/>
          </a:p>
        </p:txBody>
      </p:sp>
    </p:spTree>
    <p:extLst>
      <p:ext uri="{BB962C8B-B14F-4D97-AF65-F5344CB8AC3E}">
        <p14:creationId xmlns:p14="http://schemas.microsoft.com/office/powerpoint/2010/main" val="2837254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672" y="1453243"/>
            <a:ext cx="5635666" cy="3062239"/>
          </a:xfrm>
          <a:prstGeom prst="rect">
            <a:avLst/>
          </a:prstGeom>
        </p:spPr>
      </p:pic>
    </p:spTree>
    <p:extLst>
      <p:ext uri="{BB962C8B-B14F-4D97-AF65-F5344CB8AC3E}">
        <p14:creationId xmlns:p14="http://schemas.microsoft.com/office/powerpoint/2010/main" val="1257962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399" y="1901357"/>
            <a:ext cx="7609115" cy="122084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r" rtl="1">
              <a:lnSpc>
                <a:spcPct val="115000"/>
              </a:lnSpc>
              <a:spcAft>
                <a:spcPts val="1000"/>
              </a:spcAft>
            </a:pPr>
            <a:r>
              <a:rPr lang="ar-IQ" sz="2000" b="1" dirty="0" smtClean="0">
                <a:solidFill>
                  <a:srgbClr val="FF0000"/>
                </a:solidFill>
                <a:latin typeface="Calibri" panose="020F0502020204030204" pitchFamily="34" charset="0"/>
                <a:ea typeface="Calibri" panose="020F0502020204030204" pitchFamily="34" charset="0"/>
              </a:rPr>
              <a:t>شعبة الابتدائيات  </a:t>
            </a:r>
            <a:r>
              <a:rPr lang="en-US"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Phylum : Protozoa</a:t>
            </a:r>
            <a:endParaRPr lang="en-US" sz="1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IQ" b="1" dirty="0" smtClean="0">
                <a:solidFill>
                  <a:srgbClr val="FF0000"/>
                </a:solidFill>
                <a:latin typeface="Calibri" panose="020F0502020204030204" pitchFamily="34" charset="0"/>
                <a:ea typeface="Calibri" panose="020F0502020204030204" pitchFamily="34" charset="0"/>
              </a:rPr>
              <a:t>الابتدائيات </a:t>
            </a:r>
            <a:r>
              <a:rPr lang="en-US" sz="24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Protozoa</a:t>
            </a:r>
            <a:r>
              <a:rPr lang="en-US" sz="2400" b="1" dirty="0" smtClean="0">
                <a:solidFill>
                  <a:srgbClr val="FF0000"/>
                </a:solidFill>
                <a:latin typeface="Arial" panose="020B0604020202020204" pitchFamily="34" charset="0"/>
                <a:ea typeface="Calibri" panose="020F0502020204030204" pitchFamily="34" charset="0"/>
              </a:rPr>
              <a:t> </a:t>
            </a:r>
            <a:r>
              <a:rPr lang="ar-IQ" sz="2400" b="1" dirty="0" smtClean="0">
                <a:latin typeface="Arial" panose="020B0604020202020204" pitchFamily="34" charset="0"/>
                <a:ea typeface="Calibri" panose="020F0502020204030204" pitchFamily="34" charset="0"/>
              </a:rPr>
              <a:t> </a:t>
            </a:r>
            <a:r>
              <a:rPr lang="ar-IQ" dirty="0" smtClean="0">
                <a:latin typeface="Calibri" panose="020F0502020204030204" pitchFamily="34" charset="0"/>
                <a:ea typeface="Calibri" panose="020F0502020204030204" pitchFamily="34" charset="0"/>
              </a:rPr>
              <a:t> كائنات مجهرية مكونة من خلية واحدة تقوم بجميع الفعاليات الحيوية التي تقوم بها الكائنات المتعددة الخلايا </a:t>
            </a:r>
            <a:r>
              <a:rPr lang="en-US" dirty="0" err="1" smtClean="0">
                <a:latin typeface="Calibri" panose="020F0502020204030204" pitchFamily="34" charset="0"/>
                <a:ea typeface="Calibri" panose="020F0502020204030204" pitchFamily="34" charset="0"/>
                <a:cs typeface="Arial" panose="020B0604020202020204" pitchFamily="34" charset="0"/>
              </a:rPr>
              <a:t>Metazoa</a:t>
            </a:r>
            <a:r>
              <a:rPr lang="en-US" dirty="0" smtClean="0">
                <a:latin typeface="Arial" panose="020B0604020202020204" pitchFamily="34" charset="0"/>
                <a:ea typeface="Calibri" panose="020F0502020204030204" pitchFamily="34" charset="0"/>
              </a:rPr>
              <a:t> </a:t>
            </a:r>
            <a:endParaRPr lang="ar-IQ" dirty="0"/>
          </a:p>
        </p:txBody>
      </p:sp>
      <p:sp>
        <p:nvSpPr>
          <p:cNvPr id="3" name="Rectangle 2"/>
          <p:cNvSpPr/>
          <p:nvPr/>
        </p:nvSpPr>
        <p:spPr>
          <a:xfrm>
            <a:off x="1730829" y="3244629"/>
            <a:ext cx="8115300" cy="3416320"/>
          </a:xfrm>
          <a:prstGeom prst="rect">
            <a:avLst/>
          </a:prstGeom>
        </p:spPr>
        <p:txBody>
          <a:bodyPr wrap="square">
            <a:spAutoFit/>
          </a:bodyPr>
          <a:lstStyle/>
          <a:p>
            <a:pPr marL="342900" indent="-342900" algn="r" rtl="1">
              <a:buFont typeface="+mj-lt"/>
              <a:buAutoNum type="arabicPeriod"/>
            </a:pPr>
            <a:r>
              <a:rPr lang="ar-IQ" dirty="0">
                <a:latin typeface="Calibri" panose="020F0502020204030204" pitchFamily="34" charset="0"/>
                <a:ea typeface="Calibri" panose="020F0502020204030204" pitchFamily="34" charset="0"/>
              </a:rPr>
              <a:t>الابتدائيات كائنات وحيدة الخلية ومع ذلك فهي حيوانات كاملة تقوم بجميع الفعاليات الحيوية التي تقوم بها الاحياء الاخرى </a:t>
            </a:r>
            <a:endParaRPr lang="ar-IQ" dirty="0" smtClean="0">
              <a:latin typeface="Calibri" panose="020F0502020204030204" pitchFamily="34" charset="0"/>
              <a:ea typeface="Calibri" panose="020F0502020204030204" pitchFamily="34" charset="0"/>
            </a:endParaRPr>
          </a:p>
          <a:p>
            <a:pPr marL="342900" indent="-342900" algn="r" rtl="1">
              <a:buFont typeface="+mj-lt"/>
              <a:buAutoNum type="arabicPeriod"/>
            </a:pPr>
            <a:r>
              <a:rPr lang="ar-IQ" dirty="0"/>
              <a:t>تقطن الغالبية العظمى من الابتدائيات المياه والتربة وتعيش قسم منها بصورة طفيلية او مواكلة او تبادل المنفعة في معيشته مع غيره</a:t>
            </a:r>
            <a:r>
              <a:rPr lang="ar-IQ" dirty="0" smtClean="0"/>
              <a:t>.</a:t>
            </a:r>
            <a:endParaRPr lang="en-US" dirty="0"/>
          </a:p>
          <a:p>
            <a:pPr marL="342900" indent="-342900" algn="r" rtl="1">
              <a:buFont typeface="+mj-lt"/>
              <a:buAutoNum type="arabicPeriod"/>
            </a:pPr>
            <a:r>
              <a:rPr lang="ar-IQ" dirty="0"/>
              <a:t>توجد في خلية الحيوان الابتدائي عضيات او تراكيب هيكلية متخصصة للقيام بوظائف معينة فهي شبيهه بالأعضاء المعقدة في الحيوانات الاخرى.</a:t>
            </a:r>
            <a:endParaRPr lang="en-US" dirty="0"/>
          </a:p>
          <a:p>
            <a:pPr marL="342900" indent="-342900" algn="r" rtl="1">
              <a:buFont typeface="+mj-lt"/>
              <a:buAutoNum type="arabicPeriod"/>
            </a:pPr>
            <a:r>
              <a:rPr lang="ar-IQ" dirty="0"/>
              <a:t>ظاهرة التكيس شائعة بين الابتدائيات ويكون تكاثر الابتدائيات اما عن طريق لاجنسي ويكون في معظم الابتدائيات بالانشطار واحيانا بالتبرعم او الانقسام السايتوبلازمي او يكون التكاثر عن طريق جنسي ويتم بالاقتران (اتحاد الخلايا التكاثرية) او عن طريق تعاقب الاجيال لاجنسي وجنسي</a:t>
            </a:r>
            <a:endParaRPr lang="en-US" dirty="0"/>
          </a:p>
          <a:p>
            <a:pPr marL="342900" indent="-342900" algn="r" rtl="1">
              <a:buFont typeface="+mj-lt"/>
              <a:buAutoNum type="arabicPeriod"/>
            </a:pPr>
            <a:endParaRPr lang="ar-IQ" dirty="0" smtClean="0">
              <a:latin typeface="Calibri" panose="020F0502020204030204" pitchFamily="34" charset="0"/>
              <a:ea typeface="Calibri" panose="020F0502020204030204" pitchFamily="34" charset="0"/>
            </a:endParaRPr>
          </a:p>
          <a:p>
            <a:pPr algn="r" rtl="1"/>
            <a:r>
              <a:rPr lang="ar-IQ" dirty="0" smtClean="0"/>
              <a:t> </a:t>
            </a:r>
            <a:endParaRPr lang="en-US" dirty="0"/>
          </a:p>
          <a:p>
            <a:pPr algn="r" rtl="1"/>
            <a:endParaRPr lang="ar-IQ" dirty="0"/>
          </a:p>
        </p:txBody>
      </p:sp>
      <p:sp>
        <p:nvSpPr>
          <p:cNvPr id="4" name="Rectangle 3"/>
          <p:cNvSpPr/>
          <p:nvPr/>
        </p:nvSpPr>
        <p:spPr>
          <a:xfrm>
            <a:off x="1730829" y="363160"/>
            <a:ext cx="9930130" cy="132343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r" rtl="1"/>
            <a:r>
              <a:rPr lang="ar-IQ" sz="2000" b="1" dirty="0">
                <a:solidFill>
                  <a:srgbClr val="FF0000"/>
                </a:solidFill>
              </a:rPr>
              <a:t>علم الطفيليات :- </a:t>
            </a:r>
            <a:r>
              <a:rPr lang="en-US" sz="2000" b="1" dirty="0" smtClean="0">
                <a:solidFill>
                  <a:srgbClr val="FF0000"/>
                </a:solidFill>
              </a:rPr>
              <a:t> Parasitology</a:t>
            </a:r>
            <a:r>
              <a:rPr lang="ar-IQ" sz="2000" b="1" dirty="0" smtClean="0"/>
              <a:t>هو </a:t>
            </a:r>
            <a:r>
              <a:rPr lang="ar-IQ" sz="2000" b="1" dirty="0"/>
              <a:t>العلم </a:t>
            </a:r>
            <a:r>
              <a:rPr lang="ar-IQ" sz="2000" b="1" dirty="0" smtClean="0"/>
              <a:t>الذي</a:t>
            </a:r>
            <a:r>
              <a:rPr lang="en-US" sz="2000" b="1" dirty="0" smtClean="0"/>
              <a:t> </a:t>
            </a:r>
            <a:r>
              <a:rPr lang="ar-IQ" sz="2000" b="1" dirty="0" smtClean="0"/>
              <a:t> يبحث في العلاقة القائمة  بين الكائنين الحيين ويكون احد الطرفين مستفيد والطرف الاخر متضرر ( يصيبه شئ من الالم )  ويعد علم الطفيليات احد فروع علم الاحياء ويدخل تحت علم  المملكة الحيوانية</a:t>
            </a:r>
            <a:r>
              <a:rPr lang="ar-IQ" sz="2000" dirty="0" smtClean="0"/>
              <a:t>.</a:t>
            </a:r>
            <a:endParaRPr lang="ar-IQ" sz="2000" dirty="0"/>
          </a:p>
        </p:txBody>
      </p:sp>
    </p:spTree>
    <p:extLst>
      <p:ext uri="{BB962C8B-B14F-4D97-AF65-F5344CB8AC3E}">
        <p14:creationId xmlns:p14="http://schemas.microsoft.com/office/powerpoint/2010/main" val="1906325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8924" y="94090"/>
            <a:ext cx="7347105" cy="646331"/>
          </a:xfrm>
          <a:prstGeom prst="rect">
            <a:avLst/>
          </a:prstGeom>
        </p:spPr>
        <p:txBody>
          <a:bodyPr wrap="square">
            <a:spAutoFit/>
          </a:bodyPr>
          <a:lstStyle/>
          <a:p>
            <a:r>
              <a:rPr lang="en-US" b="1" dirty="0" smtClean="0">
                <a:solidFill>
                  <a:srgbClr val="FF0000"/>
                </a:solidFill>
              </a:rPr>
              <a:t> </a:t>
            </a:r>
          </a:p>
          <a:p>
            <a:r>
              <a:rPr lang="en-US" b="1" dirty="0">
                <a:solidFill>
                  <a:srgbClr val="FF0000"/>
                </a:solidFill>
              </a:rPr>
              <a:t> </a:t>
            </a:r>
            <a:r>
              <a:rPr lang="ar-IQ" b="1" dirty="0" smtClean="0">
                <a:solidFill>
                  <a:srgbClr val="FF0000"/>
                </a:solidFill>
              </a:rPr>
              <a:t> </a:t>
            </a:r>
            <a:r>
              <a:rPr lang="en-US" b="1" dirty="0" smtClean="0">
                <a:solidFill>
                  <a:srgbClr val="FF0000"/>
                </a:solidFill>
              </a:rPr>
              <a:t>Class: </a:t>
            </a:r>
            <a:r>
              <a:rPr lang="en-US" b="1" dirty="0" err="1" smtClean="0">
                <a:solidFill>
                  <a:srgbClr val="FF0000"/>
                </a:solidFill>
              </a:rPr>
              <a:t>Rhizopoda</a:t>
            </a:r>
            <a:r>
              <a:rPr lang="ar-IQ" b="1" dirty="0" smtClean="0">
                <a:solidFill>
                  <a:srgbClr val="FF0000"/>
                </a:solidFill>
              </a:rPr>
              <a:t> صنف جذرية الاقدام </a:t>
            </a:r>
            <a:r>
              <a:rPr lang="ar-IQ" dirty="0" smtClean="0"/>
              <a:t> </a:t>
            </a:r>
            <a:endParaRPr lang="ar-IQ" dirty="0"/>
          </a:p>
        </p:txBody>
      </p:sp>
      <p:sp>
        <p:nvSpPr>
          <p:cNvPr id="3" name="Rectangle 2"/>
          <p:cNvSpPr/>
          <p:nvPr/>
        </p:nvSpPr>
        <p:spPr>
          <a:xfrm>
            <a:off x="5627877" y="889341"/>
            <a:ext cx="6226384" cy="1200329"/>
          </a:xfrm>
          <a:prstGeom prst="rect">
            <a:avLst/>
          </a:prstGeom>
        </p:spPr>
        <p:txBody>
          <a:bodyPr wrap="none">
            <a:spAutoFit/>
          </a:bodyPr>
          <a:lstStyle/>
          <a:p>
            <a:pPr algn="r" rtl="1"/>
            <a:r>
              <a:rPr lang="ar-IQ" b="1" dirty="0" smtClean="0"/>
              <a:t>1- تتحرك بواسطة الاقدام الوهمية</a:t>
            </a:r>
          </a:p>
          <a:p>
            <a:r>
              <a:rPr lang="ar-IQ" b="1" dirty="0" smtClean="0"/>
              <a:t>تتطفل على الانسان ما لا يقل عن ستة أنواع من الاميبا :-</a:t>
            </a:r>
          </a:p>
          <a:p>
            <a:endParaRPr lang="ar-IQ" b="1" dirty="0"/>
          </a:p>
          <a:p>
            <a:endParaRPr lang="ar-IQ" dirty="0"/>
          </a:p>
        </p:txBody>
      </p:sp>
      <p:sp>
        <p:nvSpPr>
          <p:cNvPr id="4" name="Rectangle 3"/>
          <p:cNvSpPr/>
          <p:nvPr/>
        </p:nvSpPr>
        <p:spPr>
          <a:xfrm>
            <a:off x="2659449" y="1777328"/>
            <a:ext cx="6396580" cy="400110"/>
          </a:xfrm>
          <a:prstGeom prst="rect">
            <a:avLst/>
          </a:prstGeom>
        </p:spPr>
        <p:txBody>
          <a:bodyPr wrap="square">
            <a:spAutoFit/>
          </a:bodyPr>
          <a:lstStyle/>
          <a:p>
            <a:r>
              <a:rPr lang="en-US" sz="2000" b="1" i="1" dirty="0" smtClean="0">
                <a:solidFill>
                  <a:srgbClr val="FF0000"/>
                </a:solidFill>
              </a:rPr>
              <a:t>1- Entamoeba </a:t>
            </a:r>
            <a:r>
              <a:rPr lang="en-US" sz="2000" b="1" i="1" dirty="0">
                <a:solidFill>
                  <a:srgbClr val="FF0000"/>
                </a:solidFill>
              </a:rPr>
              <a:t>histolytica </a:t>
            </a:r>
            <a:r>
              <a:rPr lang="ar-IQ" sz="2000" b="1" dirty="0"/>
              <a:t>اميبا النسيج او أميبا الزحار</a:t>
            </a:r>
            <a:r>
              <a:rPr lang="en-US" sz="2000" b="1" i="1" dirty="0" smtClean="0">
                <a:solidFill>
                  <a:srgbClr val="FF0000"/>
                </a:solidFill>
              </a:rPr>
              <a:t> </a:t>
            </a:r>
            <a:endParaRPr lang="ar-IQ" sz="2000" b="1" i="1" dirty="0">
              <a:solidFill>
                <a:srgbClr val="FF0000"/>
              </a:solidFill>
            </a:endParaRPr>
          </a:p>
        </p:txBody>
      </p:sp>
      <p:sp>
        <p:nvSpPr>
          <p:cNvPr id="5" name="Rectangle 4"/>
          <p:cNvSpPr/>
          <p:nvPr/>
        </p:nvSpPr>
        <p:spPr>
          <a:xfrm>
            <a:off x="7180976" y="2660113"/>
            <a:ext cx="5011024" cy="3970318"/>
          </a:xfrm>
          <a:prstGeom prst="rect">
            <a:avLst/>
          </a:prstGeom>
        </p:spPr>
        <p:txBody>
          <a:bodyPr wrap="square">
            <a:spAutoFit/>
          </a:bodyPr>
          <a:lstStyle/>
          <a:p>
            <a:pPr algn="r" rtl="1"/>
            <a:r>
              <a:rPr lang="ar-IQ" b="1" dirty="0" smtClean="0"/>
              <a:t>1-  الطور النشط او المتغذي </a:t>
            </a:r>
            <a:r>
              <a:rPr lang="en-US" b="1" dirty="0" smtClean="0">
                <a:solidFill>
                  <a:srgbClr val="FF0000"/>
                </a:solidFill>
              </a:rPr>
              <a:t>Trophozoite</a:t>
            </a:r>
            <a:r>
              <a:rPr lang="ar-IQ" dirty="0" smtClean="0"/>
              <a:t> </a:t>
            </a:r>
          </a:p>
          <a:p>
            <a:pPr marL="285750" indent="-285750" algn="r" rtl="1">
              <a:buFont typeface="Wingdings" panose="05000000000000000000" pitchFamily="2" charset="2"/>
              <a:buChar char="v"/>
            </a:pPr>
            <a:r>
              <a:rPr lang="ar-IQ" b="1" dirty="0" smtClean="0"/>
              <a:t>يظهر بشكل كتلة بروتوبلازمية  غير منتظمة الشكل متطاولة وكبيرة ومتحركة </a:t>
            </a:r>
          </a:p>
          <a:p>
            <a:pPr marL="285750" indent="-285750" algn="r" rtl="1">
              <a:buFont typeface="Wingdings" panose="05000000000000000000" pitchFamily="2" charset="2"/>
              <a:buChar char="v"/>
            </a:pPr>
            <a:r>
              <a:rPr lang="ar-IQ" b="1" dirty="0"/>
              <a:t>ا</a:t>
            </a:r>
            <a:r>
              <a:rPr lang="ar-IQ" b="1" dirty="0" smtClean="0"/>
              <a:t>لبروتوبلازم متمايز الى طبقة خارجية نحيفة وشفافة قابلة للحركة مكونة الاقدام الوهمية </a:t>
            </a:r>
            <a:r>
              <a:rPr lang="en-US" b="1" dirty="0" smtClean="0"/>
              <a:t>  </a:t>
            </a:r>
            <a:r>
              <a:rPr lang="en-US" b="1" dirty="0" smtClean="0">
                <a:solidFill>
                  <a:srgbClr val="FF0000"/>
                </a:solidFill>
              </a:rPr>
              <a:t>Pseudopodia</a:t>
            </a:r>
            <a:r>
              <a:rPr lang="en-US" dirty="0" smtClean="0"/>
              <a:t> </a:t>
            </a:r>
            <a:r>
              <a:rPr lang="ar-IQ" b="1" dirty="0" smtClean="0"/>
              <a:t>ذو اكتوبلازم شفاف قابل للحركة واندوبلازم ذو سايتوبلازم حبيبي</a:t>
            </a:r>
          </a:p>
          <a:p>
            <a:pPr marL="285750" indent="-285750" algn="r" rtl="1">
              <a:buFont typeface="Wingdings" panose="05000000000000000000" pitchFamily="2" charset="2"/>
              <a:buChar char="v"/>
            </a:pPr>
            <a:r>
              <a:rPr lang="ar-IQ" b="1" dirty="0" smtClean="0"/>
              <a:t>تحوي النواة الكروية الشكل على اندوسوم صغير وسطي الموقع ، يبطن السطح الداخلي للغشاء النووي حبيبات كروماتينية دقيقة منتظمة الانتشار</a:t>
            </a:r>
          </a:p>
          <a:p>
            <a:pPr marL="285750" indent="-285750" algn="r" rtl="1">
              <a:buFont typeface="Wingdings" panose="05000000000000000000" pitchFamily="2" charset="2"/>
              <a:buChar char="v"/>
            </a:pPr>
            <a:r>
              <a:rPr lang="ar-IQ" b="1" dirty="0" smtClean="0"/>
              <a:t>تحوي الفجوات الغذائية على كريات الدم الحمراء </a:t>
            </a:r>
          </a:p>
        </p:txBody>
      </p:sp>
      <p:grpSp>
        <p:nvGrpSpPr>
          <p:cNvPr id="8" name="Group 7"/>
          <p:cNvGrpSpPr/>
          <p:nvPr/>
        </p:nvGrpSpPr>
        <p:grpSpPr>
          <a:xfrm>
            <a:off x="759562" y="3005053"/>
            <a:ext cx="5933325" cy="3854933"/>
            <a:chOff x="607162" y="2079394"/>
            <a:chExt cx="5933325" cy="3854933"/>
          </a:xfrm>
        </p:grpSpPr>
        <p:pic>
          <p:nvPicPr>
            <p:cNvPr id="1026" name="Picture 2" descr="Entamoeba histolyt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62" y="2079394"/>
              <a:ext cx="2840338" cy="3270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tamoeba histolytica trophozoite | Medical Laborat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37" y="2113795"/>
              <a:ext cx="2838450" cy="32013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37188" y="5349552"/>
              <a:ext cx="4085439" cy="584775"/>
            </a:xfrm>
            <a:prstGeom prst="rect">
              <a:avLst/>
            </a:prstGeom>
          </p:spPr>
          <p:txBody>
            <a:bodyPr wrap="square">
              <a:spAutoFit/>
            </a:bodyPr>
            <a:lstStyle/>
            <a:p>
              <a:r>
                <a:rPr lang="en-US" sz="1600" b="1" i="1" dirty="0" smtClean="0">
                  <a:solidFill>
                    <a:srgbClr val="FF0000"/>
                  </a:solidFill>
                </a:rPr>
                <a:t>Entamoeba histolytica </a:t>
              </a:r>
              <a:r>
                <a:rPr lang="en-US" sz="1600" b="1" dirty="0" smtClean="0">
                  <a:solidFill>
                    <a:srgbClr val="FF0000"/>
                  </a:solidFill>
                </a:rPr>
                <a:t>Trophozoite</a:t>
              </a:r>
              <a:r>
                <a:rPr lang="ar-IQ" sz="1600" dirty="0" smtClean="0"/>
                <a:t> </a:t>
              </a:r>
              <a:endParaRPr lang="ar-IQ" sz="1600" dirty="0"/>
            </a:p>
            <a:p>
              <a:r>
                <a:rPr lang="en-US" sz="1600" b="1" i="1" dirty="0" smtClean="0">
                  <a:solidFill>
                    <a:srgbClr val="FF0000"/>
                  </a:solidFill>
                </a:rPr>
                <a:t> </a:t>
              </a:r>
              <a:endParaRPr lang="ar-IQ" sz="1600" dirty="0"/>
            </a:p>
          </p:txBody>
        </p:sp>
      </p:grpSp>
      <p:cxnSp>
        <p:nvCxnSpPr>
          <p:cNvPr id="12" name="Straight Arrow Connector 11"/>
          <p:cNvCxnSpPr/>
          <p:nvPr/>
        </p:nvCxnSpPr>
        <p:spPr>
          <a:xfrm flipH="1" flipV="1">
            <a:off x="2118771" y="4148188"/>
            <a:ext cx="830509" cy="440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926018" y="4419080"/>
            <a:ext cx="604007" cy="338554"/>
          </a:xfrm>
          <a:prstGeom prst="rect">
            <a:avLst/>
          </a:prstGeom>
          <a:noFill/>
        </p:spPr>
        <p:txBody>
          <a:bodyPr wrap="square" rtlCol="1">
            <a:spAutoFit/>
          </a:bodyPr>
          <a:lstStyle/>
          <a:p>
            <a:pPr algn="r"/>
            <a:r>
              <a:rPr lang="ar-IQ" sz="1600" b="1" dirty="0" smtClean="0"/>
              <a:t>نواة</a:t>
            </a:r>
            <a:endParaRPr lang="ar-IQ" sz="1600" b="1" dirty="0"/>
          </a:p>
        </p:txBody>
      </p:sp>
      <p:cxnSp>
        <p:nvCxnSpPr>
          <p:cNvPr id="20" name="Straight Arrow Connector 19"/>
          <p:cNvCxnSpPr/>
          <p:nvPr/>
        </p:nvCxnSpPr>
        <p:spPr>
          <a:xfrm flipH="1">
            <a:off x="2118771" y="3659586"/>
            <a:ext cx="678108" cy="319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587918" y="3371052"/>
            <a:ext cx="906011" cy="461665"/>
          </a:xfrm>
          <a:prstGeom prst="rect">
            <a:avLst/>
          </a:prstGeom>
          <a:noFill/>
        </p:spPr>
        <p:txBody>
          <a:bodyPr wrap="square" rtlCol="1">
            <a:spAutoFit/>
          </a:bodyPr>
          <a:lstStyle/>
          <a:p>
            <a:pPr algn="r"/>
            <a:r>
              <a:rPr lang="ar-IQ" sz="1600" b="1" dirty="0" smtClean="0"/>
              <a:t> </a:t>
            </a:r>
            <a:r>
              <a:rPr lang="ar-IQ" sz="1200" b="1" dirty="0" smtClean="0"/>
              <a:t>أندوسوم مركزي </a:t>
            </a:r>
            <a:endParaRPr lang="ar-IQ" sz="1600" b="1" dirty="0"/>
          </a:p>
        </p:txBody>
      </p:sp>
    </p:spTree>
    <p:extLst>
      <p:ext uri="{BB962C8B-B14F-4D97-AF65-F5344CB8AC3E}">
        <p14:creationId xmlns:p14="http://schemas.microsoft.com/office/powerpoint/2010/main" val="2738953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6777" y="595739"/>
            <a:ext cx="3090911" cy="400110"/>
          </a:xfrm>
          <a:prstGeom prst="rect">
            <a:avLst/>
          </a:prstGeom>
        </p:spPr>
        <p:txBody>
          <a:bodyPr wrap="none">
            <a:spAutoFit/>
          </a:bodyPr>
          <a:lstStyle/>
          <a:p>
            <a:r>
              <a:rPr lang="en-US" sz="2000" b="1" i="1" dirty="0">
                <a:solidFill>
                  <a:srgbClr val="FF0000"/>
                </a:solidFill>
              </a:rPr>
              <a:t>Entamoeba histolytica  </a:t>
            </a:r>
            <a:endParaRPr lang="ar-IQ" sz="2000" b="1" i="1" dirty="0">
              <a:solidFill>
                <a:srgbClr val="FF0000"/>
              </a:solidFill>
            </a:endParaRPr>
          </a:p>
        </p:txBody>
      </p:sp>
      <p:sp>
        <p:nvSpPr>
          <p:cNvPr id="2" name="Rectangle 1"/>
          <p:cNvSpPr/>
          <p:nvPr/>
        </p:nvSpPr>
        <p:spPr>
          <a:xfrm>
            <a:off x="7994709" y="2239860"/>
            <a:ext cx="3754098" cy="1477328"/>
          </a:xfrm>
          <a:prstGeom prst="rect">
            <a:avLst/>
          </a:prstGeom>
        </p:spPr>
        <p:txBody>
          <a:bodyPr wrap="square">
            <a:spAutoFit/>
          </a:bodyPr>
          <a:lstStyle/>
          <a:p>
            <a:pPr algn="r" rtl="1"/>
            <a:r>
              <a:rPr lang="ar-IQ" b="1" dirty="0" smtClean="0"/>
              <a:t>2-  الطور </a:t>
            </a:r>
            <a:r>
              <a:rPr lang="ar-IQ" b="1" dirty="0"/>
              <a:t>المتكيس </a:t>
            </a:r>
            <a:r>
              <a:rPr lang="en-US" b="1" dirty="0"/>
              <a:t> </a:t>
            </a:r>
            <a:r>
              <a:rPr lang="en-US" b="1" dirty="0" smtClean="0">
                <a:solidFill>
                  <a:srgbClr val="FF0000"/>
                </a:solidFill>
              </a:rPr>
              <a:t>Cyst</a:t>
            </a:r>
            <a:r>
              <a:rPr lang="ar-IQ" b="1" dirty="0" smtClean="0"/>
              <a:t> </a:t>
            </a:r>
          </a:p>
          <a:p>
            <a:pPr algn="r" rtl="1"/>
            <a:r>
              <a:rPr lang="ar-IQ" b="1" dirty="0" smtClean="0"/>
              <a:t>يحوي الطور المتكيس البالغ </a:t>
            </a:r>
            <a:r>
              <a:rPr lang="ar-IQ" b="1" dirty="0"/>
              <a:t>أربعة انوية وجسم او اكثر من الاجسام الكروماتينية القضيبية الشكل .</a:t>
            </a:r>
            <a:endParaRPr lang="ar-IQ" dirty="0"/>
          </a:p>
          <a:p>
            <a:pPr algn="r" rtl="1"/>
            <a:r>
              <a:rPr lang="ar-IQ" b="1" dirty="0" smtClean="0">
                <a:solidFill>
                  <a:srgbClr val="FF0000"/>
                </a:solidFill>
              </a:rPr>
              <a:t> </a:t>
            </a:r>
            <a:endParaRPr lang="ar-IQ" dirty="0"/>
          </a:p>
        </p:txBody>
      </p:sp>
      <p:grpSp>
        <p:nvGrpSpPr>
          <p:cNvPr id="16" name="Group 15"/>
          <p:cNvGrpSpPr/>
          <p:nvPr/>
        </p:nvGrpSpPr>
        <p:grpSpPr>
          <a:xfrm>
            <a:off x="690700" y="1780808"/>
            <a:ext cx="7477940" cy="3522712"/>
            <a:chOff x="690700" y="1780808"/>
            <a:chExt cx="6962621" cy="2950603"/>
          </a:xfrm>
        </p:grpSpPr>
        <p:pic>
          <p:nvPicPr>
            <p:cNvPr id="4100" name="Picture 4" descr="Entamoeba histolytica | Global Water Pathogen Projec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65" t="6899" r="14396" b="-554"/>
            <a:stretch/>
          </p:blipFill>
          <p:spPr bwMode="auto">
            <a:xfrm>
              <a:off x="690700" y="1780808"/>
              <a:ext cx="3129095" cy="29506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525" y="1780808"/>
              <a:ext cx="2466975" cy="2844466"/>
            </a:xfrm>
            <a:prstGeom prst="rect">
              <a:avLst/>
            </a:prstGeom>
          </p:spPr>
        </p:pic>
        <p:grpSp>
          <p:nvGrpSpPr>
            <p:cNvPr id="15" name="Group 14"/>
            <p:cNvGrpSpPr/>
            <p:nvPr/>
          </p:nvGrpSpPr>
          <p:grpSpPr>
            <a:xfrm>
              <a:off x="5140794" y="3077936"/>
              <a:ext cx="2512527" cy="435146"/>
              <a:chOff x="5140794" y="3077936"/>
              <a:chExt cx="2512527" cy="435146"/>
            </a:xfrm>
          </p:grpSpPr>
          <p:cxnSp>
            <p:nvCxnSpPr>
              <p:cNvPr id="10" name="Straight Arrow Connector 9"/>
              <p:cNvCxnSpPr/>
              <p:nvPr/>
            </p:nvCxnSpPr>
            <p:spPr>
              <a:xfrm flipH="1" flipV="1">
                <a:off x="5437414" y="3077936"/>
                <a:ext cx="1428750" cy="269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40794" y="3347357"/>
                <a:ext cx="1725370" cy="165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72246" y="3143750"/>
                <a:ext cx="981075" cy="369332"/>
              </a:xfrm>
              <a:prstGeom prst="rect">
                <a:avLst/>
              </a:prstGeom>
              <a:noFill/>
            </p:spPr>
            <p:txBody>
              <a:bodyPr wrap="square" rtlCol="1">
                <a:spAutoFit/>
              </a:bodyPr>
              <a:lstStyle/>
              <a:p>
                <a:pPr algn="r" rtl="1"/>
                <a:r>
                  <a:rPr lang="en-US" dirty="0" smtClean="0"/>
                  <a:t>4 </a:t>
                </a:r>
                <a:r>
                  <a:rPr lang="ar-IQ" dirty="0" smtClean="0"/>
                  <a:t>أنوية </a:t>
                </a:r>
                <a:endParaRPr lang="ar-IQ" dirty="0"/>
              </a:p>
            </p:txBody>
          </p:sp>
        </p:grpSp>
      </p:grpSp>
      <p:sp>
        <p:nvSpPr>
          <p:cNvPr id="18" name="Rectangle 17"/>
          <p:cNvSpPr/>
          <p:nvPr/>
        </p:nvSpPr>
        <p:spPr>
          <a:xfrm>
            <a:off x="4168508" y="4860235"/>
            <a:ext cx="2247203" cy="276999"/>
          </a:xfrm>
          <a:prstGeom prst="rect">
            <a:avLst/>
          </a:prstGeom>
        </p:spPr>
        <p:txBody>
          <a:bodyPr wrap="square">
            <a:spAutoFit/>
          </a:bodyPr>
          <a:lstStyle/>
          <a:p>
            <a:r>
              <a:rPr lang="en-US" sz="1200" b="1" i="1" dirty="0">
                <a:solidFill>
                  <a:srgbClr val="FF0000"/>
                </a:solidFill>
              </a:rPr>
              <a:t>Entamoeba </a:t>
            </a:r>
            <a:r>
              <a:rPr lang="en-US" sz="1200" b="1" i="1" dirty="0" smtClean="0">
                <a:solidFill>
                  <a:srgbClr val="FF0000"/>
                </a:solidFill>
              </a:rPr>
              <a:t>histolytica</a:t>
            </a:r>
            <a:r>
              <a:rPr lang="en-US" sz="1200" b="1" dirty="0">
                <a:solidFill>
                  <a:srgbClr val="FF0000"/>
                </a:solidFill>
              </a:rPr>
              <a:t> Cyst</a:t>
            </a:r>
            <a:r>
              <a:rPr lang="en-US" sz="1200" b="1" i="1" dirty="0" smtClean="0">
                <a:solidFill>
                  <a:srgbClr val="FF0000"/>
                </a:solidFill>
              </a:rPr>
              <a:t>  </a:t>
            </a:r>
            <a:endParaRPr lang="ar-IQ" sz="1200" b="1" i="1" dirty="0">
              <a:solidFill>
                <a:srgbClr val="FF0000"/>
              </a:solidFill>
            </a:endParaRPr>
          </a:p>
        </p:txBody>
      </p:sp>
      <p:sp>
        <p:nvSpPr>
          <p:cNvPr id="20" name="Rectangle 19"/>
          <p:cNvSpPr/>
          <p:nvPr/>
        </p:nvSpPr>
        <p:spPr>
          <a:xfrm>
            <a:off x="1498576" y="4747491"/>
            <a:ext cx="2247203" cy="276999"/>
          </a:xfrm>
          <a:prstGeom prst="rect">
            <a:avLst/>
          </a:prstGeom>
        </p:spPr>
        <p:txBody>
          <a:bodyPr wrap="square">
            <a:spAutoFit/>
          </a:bodyPr>
          <a:lstStyle/>
          <a:p>
            <a:r>
              <a:rPr lang="en-US" sz="1200" b="1" i="1" dirty="0">
                <a:solidFill>
                  <a:srgbClr val="FF0000"/>
                </a:solidFill>
              </a:rPr>
              <a:t>Entamoeba </a:t>
            </a:r>
            <a:r>
              <a:rPr lang="en-US" sz="1200" b="1" i="1" dirty="0" smtClean="0">
                <a:solidFill>
                  <a:srgbClr val="FF0000"/>
                </a:solidFill>
              </a:rPr>
              <a:t>histolytica</a:t>
            </a:r>
            <a:r>
              <a:rPr lang="en-US" sz="1200" b="1" dirty="0">
                <a:solidFill>
                  <a:srgbClr val="FF0000"/>
                </a:solidFill>
              </a:rPr>
              <a:t> Cyst</a:t>
            </a:r>
            <a:r>
              <a:rPr lang="en-US" sz="1200" b="1" i="1" dirty="0" smtClean="0">
                <a:solidFill>
                  <a:srgbClr val="FF0000"/>
                </a:solidFill>
              </a:rPr>
              <a:t>  </a:t>
            </a:r>
            <a:endParaRPr lang="ar-IQ" sz="1200" b="1" i="1" dirty="0">
              <a:solidFill>
                <a:srgbClr val="FF0000"/>
              </a:solidFill>
            </a:endParaRPr>
          </a:p>
        </p:txBody>
      </p:sp>
    </p:spTree>
    <p:extLst>
      <p:ext uri="{BB962C8B-B14F-4D97-AF65-F5344CB8AC3E}">
        <p14:creationId xmlns:p14="http://schemas.microsoft.com/office/powerpoint/2010/main" val="2477807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tamoeba histolytica | Medical Laboratories | Entamoeba histolytica,  Medical laboratory, Medical laboratory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05" y="1168269"/>
            <a:ext cx="4777152" cy="31856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22628" y="2021747"/>
            <a:ext cx="5616453" cy="2585323"/>
          </a:xfrm>
          <a:prstGeom prst="rect">
            <a:avLst/>
          </a:prstGeom>
        </p:spPr>
        <p:txBody>
          <a:bodyPr wrap="square">
            <a:spAutoFit/>
          </a:bodyPr>
          <a:lstStyle/>
          <a:p>
            <a:pPr algn="r" rtl="1"/>
            <a:r>
              <a:rPr lang="ar-IQ" b="1" dirty="0" smtClean="0"/>
              <a:t> 3- تعيش في الامعاء الغليظة</a:t>
            </a:r>
            <a:r>
              <a:rPr lang="en-US" b="1" dirty="0">
                <a:solidFill>
                  <a:srgbClr val="FF0000"/>
                </a:solidFill>
              </a:rPr>
              <a:t>intestine</a:t>
            </a:r>
            <a:r>
              <a:rPr lang="ar-IQ" b="1" dirty="0" smtClean="0">
                <a:solidFill>
                  <a:srgbClr val="FF0000"/>
                </a:solidFill>
              </a:rPr>
              <a:t> </a:t>
            </a:r>
            <a:r>
              <a:rPr lang="en-US" b="1" dirty="0" smtClean="0">
                <a:solidFill>
                  <a:srgbClr val="FF0000"/>
                </a:solidFill>
              </a:rPr>
              <a:t>large</a:t>
            </a:r>
            <a:r>
              <a:rPr lang="ar-IQ" dirty="0" smtClean="0"/>
              <a:t> </a:t>
            </a:r>
            <a:r>
              <a:rPr lang="en-US" b="1" dirty="0" smtClean="0"/>
              <a:t> ,</a:t>
            </a:r>
            <a:r>
              <a:rPr lang="ar-IQ" b="1" dirty="0" smtClean="0"/>
              <a:t>والاعور وقد</a:t>
            </a:r>
            <a:r>
              <a:rPr lang="ar-IQ" dirty="0" smtClean="0"/>
              <a:t> </a:t>
            </a:r>
            <a:r>
              <a:rPr lang="ar-IQ" b="1" dirty="0" smtClean="0"/>
              <a:t>تسبب اصابة خارج معوية تشمل الكبد والرئتين والدماغ</a:t>
            </a:r>
          </a:p>
          <a:p>
            <a:pPr algn="r" rtl="1"/>
            <a:r>
              <a:rPr lang="ar-IQ" b="1" dirty="0" smtClean="0"/>
              <a:t>4- تسبب مرض الزحار الاميبي</a:t>
            </a:r>
            <a:r>
              <a:rPr lang="en-US" b="1" dirty="0" smtClean="0">
                <a:solidFill>
                  <a:srgbClr val="FF0000"/>
                </a:solidFill>
              </a:rPr>
              <a:t>Amoebic dysentery </a:t>
            </a:r>
            <a:r>
              <a:rPr lang="ar-IQ" b="1" dirty="0" smtClean="0">
                <a:solidFill>
                  <a:srgbClr val="FF0000"/>
                </a:solidFill>
              </a:rPr>
              <a:t> </a:t>
            </a:r>
          </a:p>
          <a:p>
            <a:pPr algn="r" rtl="1"/>
            <a:r>
              <a:rPr lang="ar-IQ" b="1" dirty="0" smtClean="0"/>
              <a:t>5- الاصابة تحدث عن طريق تناول الماء والغذاء الملوث بالاكياس </a:t>
            </a:r>
          </a:p>
          <a:p>
            <a:pPr algn="r" rtl="1"/>
            <a:r>
              <a:rPr lang="ar-IQ" b="1" dirty="0" smtClean="0"/>
              <a:t>6- الطور المصيب او المعدي هو الطور المتكيس</a:t>
            </a:r>
            <a:r>
              <a:rPr lang="en-US" b="1" dirty="0" smtClean="0">
                <a:solidFill>
                  <a:srgbClr val="FF0000"/>
                </a:solidFill>
              </a:rPr>
              <a:t>Cyst</a:t>
            </a:r>
            <a:endParaRPr lang="ar-IQ" b="1" dirty="0" smtClean="0"/>
          </a:p>
          <a:p>
            <a:pPr algn="r" rtl="1"/>
            <a:r>
              <a:rPr lang="ar-IQ" b="1" dirty="0" smtClean="0"/>
              <a:t>7-طريقة التشخيص عن طريق فحص البراز وملاحظة الطور المتكيس </a:t>
            </a:r>
            <a:endParaRPr lang="ar-IQ" dirty="0"/>
          </a:p>
        </p:txBody>
      </p:sp>
    </p:spTree>
    <p:extLst>
      <p:ext uri="{BB962C8B-B14F-4D97-AF65-F5344CB8AC3E}">
        <p14:creationId xmlns:p14="http://schemas.microsoft.com/office/powerpoint/2010/main" val="3994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tamoeba histolytica: Life Cycle, Diseases, Lab Diagnosis – Microbe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008" y="570526"/>
            <a:ext cx="5077378" cy="58471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11861" y="689481"/>
            <a:ext cx="4345498" cy="3847207"/>
          </a:xfrm>
          <a:prstGeom prst="rect">
            <a:avLst/>
          </a:prstGeom>
        </p:spPr>
        <p:txBody>
          <a:bodyPr wrap="square">
            <a:spAutoFit/>
          </a:bodyPr>
          <a:lstStyle/>
          <a:p>
            <a:pPr algn="ctr" rtl="1"/>
            <a:r>
              <a:rPr lang="en-US" b="1" dirty="0" smtClean="0"/>
              <a:t> </a:t>
            </a:r>
            <a:r>
              <a:rPr lang="ar-IQ" b="1" dirty="0" smtClean="0">
                <a:solidFill>
                  <a:srgbClr val="FF0000"/>
                </a:solidFill>
              </a:rPr>
              <a:t> </a:t>
            </a:r>
            <a:r>
              <a:rPr lang="en-US" sz="3200" b="1" dirty="0" smtClean="0">
                <a:solidFill>
                  <a:srgbClr val="FF0000"/>
                </a:solidFill>
              </a:rPr>
              <a:t>Life Cycle</a:t>
            </a:r>
            <a:endParaRPr lang="ar-IQ" sz="3200" b="1" dirty="0" smtClean="0">
              <a:solidFill>
                <a:srgbClr val="FF0000"/>
              </a:solidFill>
            </a:endParaRPr>
          </a:p>
          <a:p>
            <a:pPr algn="ctr" rtl="1"/>
            <a:r>
              <a:rPr lang="ar-IQ" sz="3200" b="1" dirty="0" smtClean="0"/>
              <a:t> </a:t>
            </a:r>
            <a:endParaRPr lang="ar-IQ" b="1" dirty="0"/>
          </a:p>
          <a:p>
            <a:pPr algn="r" rtl="1"/>
            <a:r>
              <a:rPr lang="ar-IQ" b="1" dirty="0" smtClean="0"/>
              <a:t>1- التهام اطوار التكيس الناضجة والحاوية على اربعة انوية </a:t>
            </a:r>
          </a:p>
          <a:p>
            <a:pPr algn="r" rtl="1"/>
            <a:r>
              <a:rPr lang="ar-IQ" b="1" dirty="0" smtClean="0"/>
              <a:t>2- يذوب جدار الكيس وتتحرر منه اميبات ما بعد التكيس في الامعاء الدقيقة  </a:t>
            </a:r>
          </a:p>
          <a:p>
            <a:pPr algn="r" rtl="1"/>
            <a:r>
              <a:rPr lang="ar-IQ" b="1" dirty="0" smtClean="0"/>
              <a:t>3- تنقسم الاخيرة وتتضاعف  مباشرة  وتتحرك الى اسفل الامعاء الغليظة وتهاجم الغشاء المخاطي  وتتضاعف هناك من جديد</a:t>
            </a:r>
          </a:p>
          <a:p>
            <a:pPr algn="r" rtl="1"/>
            <a:r>
              <a:rPr lang="ar-IQ" b="1" dirty="0" smtClean="0"/>
              <a:t>4- يتكون الكيس المقاوم المعدي  الذي يطرح مع الغائط خارج الجسم</a:t>
            </a:r>
            <a:endParaRPr lang="ar-IQ" dirty="0"/>
          </a:p>
        </p:txBody>
      </p:sp>
      <p:sp>
        <p:nvSpPr>
          <p:cNvPr id="4" name="Rectangle 3"/>
          <p:cNvSpPr/>
          <p:nvPr/>
        </p:nvSpPr>
        <p:spPr>
          <a:xfrm>
            <a:off x="6442386" y="4536688"/>
            <a:ext cx="5084448" cy="2308324"/>
          </a:xfrm>
          <a:prstGeom prst="rect">
            <a:avLst/>
          </a:prstGeom>
        </p:spPr>
        <p:txBody>
          <a:bodyPr wrap="square">
            <a:spAutoFit/>
          </a:bodyPr>
          <a:lstStyle/>
          <a:p>
            <a:pPr algn="r" rtl="1"/>
            <a:r>
              <a:rPr lang="ar-IQ" b="1" dirty="0" smtClean="0">
                <a:solidFill>
                  <a:srgbClr val="FF0000"/>
                </a:solidFill>
              </a:rPr>
              <a:t> يهاجم الطور الناشط او المتغذي الانسجة بأنزيماته المحللة ويقوم بنخر الغشاء المخاطي ويسبب قرحة كأسية الشكل تؤدي الى التهاب  معوي والم بطني حاد وتقئ مع فقدان في الوزن اضافة الى نزول قطرات من الدم مع الغائط واجزاء من الطبقة المخاطية المنخورة </a:t>
            </a:r>
          </a:p>
          <a:p>
            <a:pPr algn="r" rtl="1"/>
            <a:r>
              <a:rPr lang="ar-IQ" b="1" dirty="0" smtClean="0"/>
              <a:t> </a:t>
            </a:r>
            <a:endParaRPr lang="ar-IQ" dirty="0"/>
          </a:p>
          <a:p>
            <a:pPr algn="r" rtl="1"/>
            <a:r>
              <a:rPr lang="ar-IQ" b="1" dirty="0" smtClean="0">
                <a:solidFill>
                  <a:srgbClr val="FF0000"/>
                </a:solidFill>
              </a:rPr>
              <a:t> </a:t>
            </a:r>
            <a:endParaRPr lang="ar-IQ" dirty="0"/>
          </a:p>
        </p:txBody>
      </p:sp>
    </p:spTree>
    <p:extLst>
      <p:ext uri="{BB962C8B-B14F-4D97-AF65-F5344CB8AC3E}">
        <p14:creationId xmlns:p14="http://schemas.microsoft.com/office/powerpoint/2010/main" val="281690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6509" y="876872"/>
            <a:ext cx="4184159" cy="400110"/>
          </a:xfrm>
          <a:prstGeom prst="rect">
            <a:avLst/>
          </a:prstGeom>
        </p:spPr>
        <p:txBody>
          <a:bodyPr wrap="none">
            <a:spAutoFit/>
          </a:bodyPr>
          <a:lstStyle/>
          <a:p>
            <a:r>
              <a:rPr lang="en-US" dirty="0"/>
              <a:t> </a:t>
            </a:r>
            <a:r>
              <a:rPr lang="en-US" dirty="0" smtClean="0"/>
              <a:t>2- </a:t>
            </a:r>
            <a:r>
              <a:rPr lang="en-US" sz="2000" b="1" i="1" dirty="0" smtClean="0">
                <a:solidFill>
                  <a:srgbClr val="FF0000"/>
                </a:solidFill>
              </a:rPr>
              <a:t>Entamoeba coli </a:t>
            </a:r>
            <a:r>
              <a:rPr lang="ar-IQ" sz="2000" b="1" i="1" dirty="0" smtClean="0">
                <a:solidFill>
                  <a:srgbClr val="FF0000"/>
                </a:solidFill>
              </a:rPr>
              <a:t> </a:t>
            </a:r>
            <a:r>
              <a:rPr lang="ar-IQ" sz="2000" b="1" dirty="0" smtClean="0"/>
              <a:t>اميبا القولون</a:t>
            </a:r>
            <a:r>
              <a:rPr lang="ar-IQ" sz="2000" b="1" i="1" dirty="0" smtClean="0">
                <a:solidFill>
                  <a:srgbClr val="FF0000"/>
                </a:solidFill>
              </a:rPr>
              <a:t> </a:t>
            </a:r>
            <a:endParaRPr lang="ar-IQ" sz="2000" b="1" dirty="0"/>
          </a:p>
        </p:txBody>
      </p:sp>
      <p:sp>
        <p:nvSpPr>
          <p:cNvPr id="4" name="Rectangle 3"/>
          <p:cNvSpPr/>
          <p:nvPr/>
        </p:nvSpPr>
        <p:spPr>
          <a:xfrm>
            <a:off x="5512021" y="2493233"/>
            <a:ext cx="6344444" cy="2308324"/>
          </a:xfrm>
          <a:prstGeom prst="rect">
            <a:avLst/>
          </a:prstGeom>
        </p:spPr>
        <p:txBody>
          <a:bodyPr wrap="square">
            <a:spAutoFit/>
          </a:bodyPr>
          <a:lstStyle/>
          <a:p>
            <a:pPr algn="r" rtl="1"/>
            <a:r>
              <a:rPr lang="ar-IQ" b="1" dirty="0"/>
              <a:t>الدور النشط او </a:t>
            </a:r>
            <a:r>
              <a:rPr lang="ar-IQ" b="1" dirty="0" smtClean="0"/>
              <a:t>المتغذي</a:t>
            </a:r>
            <a:r>
              <a:rPr lang="en-US" b="1" dirty="0">
                <a:solidFill>
                  <a:srgbClr val="FF0000"/>
                </a:solidFill>
              </a:rPr>
              <a:t>Trophozoite</a:t>
            </a:r>
            <a:endParaRPr lang="ar-IQ" dirty="0"/>
          </a:p>
          <a:p>
            <a:pPr algn="r" rtl="1"/>
            <a:r>
              <a:rPr lang="ar-IQ" b="1" dirty="0" smtClean="0"/>
              <a:t> </a:t>
            </a:r>
            <a:endParaRPr lang="en-US" b="1" dirty="0" smtClean="0"/>
          </a:p>
          <a:p>
            <a:pPr algn="r" rtl="1"/>
            <a:r>
              <a:rPr lang="en-US" b="1" dirty="0"/>
              <a:t> </a:t>
            </a:r>
            <a:r>
              <a:rPr lang="ar-IQ" b="1" dirty="0" smtClean="0"/>
              <a:t>1- ليس هناك فرق واضح  بين الاكتوبلازم والاندوبلازم </a:t>
            </a:r>
            <a:endParaRPr lang="ar-IQ" b="1" dirty="0"/>
          </a:p>
          <a:p>
            <a:pPr algn="r" rtl="1"/>
            <a:r>
              <a:rPr lang="ar-IQ" b="1" dirty="0" smtClean="0"/>
              <a:t>2- يمتلك نواة واحدة مع جسم نووي كبير نوعاً ما غير مركزي الموقع وغلاف نووي سميك مبطن بمادة كروماتينية خشنة غير منتظمة النوزيع </a:t>
            </a:r>
          </a:p>
          <a:p>
            <a:pPr algn="r" rtl="1"/>
            <a:r>
              <a:rPr lang="ar-IQ" b="1" dirty="0" smtClean="0"/>
              <a:t>3- السايتوبلازم يحتوي على حبيبات خشنة وغالباً يحتوي بكتريا ملتهمة  ولكن لا تلتهم كريات الدم الحمراء </a:t>
            </a:r>
            <a:r>
              <a:rPr lang="en-US" b="1" dirty="0" smtClean="0"/>
              <a:t>RBC</a:t>
            </a:r>
            <a:endParaRPr lang="ar-IQ" dirty="0"/>
          </a:p>
        </p:txBody>
      </p:sp>
      <p:pic>
        <p:nvPicPr>
          <p:cNvPr id="6146" name="Picture 2" descr="Entamoeba coli Iodine stain trophozo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371" y="1937658"/>
            <a:ext cx="4435022" cy="3419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38573" y="4987801"/>
            <a:ext cx="3296095" cy="369332"/>
          </a:xfrm>
          <a:prstGeom prst="rect">
            <a:avLst/>
          </a:prstGeom>
        </p:spPr>
        <p:txBody>
          <a:bodyPr wrap="none">
            <a:spAutoFit/>
          </a:bodyPr>
          <a:lstStyle/>
          <a:p>
            <a:pPr algn="r" rtl="1"/>
            <a:r>
              <a:rPr lang="en-US" b="1" i="1" dirty="0">
                <a:solidFill>
                  <a:srgbClr val="FF0000"/>
                </a:solidFill>
              </a:rPr>
              <a:t>Entamoeba coli </a:t>
            </a:r>
            <a:r>
              <a:rPr lang="en-US" b="1" dirty="0" smtClean="0">
                <a:solidFill>
                  <a:srgbClr val="FF0000"/>
                </a:solidFill>
              </a:rPr>
              <a:t>Trophozoite</a:t>
            </a:r>
            <a:endParaRPr lang="ar-IQ" dirty="0"/>
          </a:p>
        </p:txBody>
      </p:sp>
    </p:spTree>
    <p:extLst>
      <p:ext uri="{BB962C8B-B14F-4D97-AF65-F5344CB8AC3E}">
        <p14:creationId xmlns:p14="http://schemas.microsoft.com/office/powerpoint/2010/main" val="59521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6993" y="895128"/>
            <a:ext cx="3249386" cy="2862322"/>
          </a:xfrm>
          <a:prstGeom prst="rect">
            <a:avLst/>
          </a:prstGeom>
        </p:spPr>
        <p:txBody>
          <a:bodyPr wrap="square">
            <a:spAutoFit/>
          </a:bodyPr>
          <a:lstStyle/>
          <a:p>
            <a:pPr algn="r" rtl="1"/>
            <a:r>
              <a:rPr lang="ar-IQ" b="1" dirty="0" smtClean="0"/>
              <a:t>2-  الطور </a:t>
            </a:r>
            <a:r>
              <a:rPr lang="ar-IQ" b="1" dirty="0"/>
              <a:t>المتكيس </a:t>
            </a:r>
            <a:r>
              <a:rPr lang="en-US" b="1" dirty="0"/>
              <a:t> </a:t>
            </a:r>
            <a:r>
              <a:rPr lang="en-US" b="1" dirty="0" smtClean="0">
                <a:solidFill>
                  <a:srgbClr val="FF0000"/>
                </a:solidFill>
              </a:rPr>
              <a:t>Cyst</a:t>
            </a:r>
            <a:r>
              <a:rPr lang="ar-IQ" b="1" dirty="0" smtClean="0"/>
              <a:t> </a:t>
            </a:r>
          </a:p>
          <a:p>
            <a:pPr algn="r" rtl="1"/>
            <a:endParaRPr lang="ar-IQ" b="1" dirty="0" smtClean="0"/>
          </a:p>
          <a:p>
            <a:pPr algn="r" rtl="1"/>
            <a:r>
              <a:rPr lang="ar-IQ" b="1" dirty="0" smtClean="0"/>
              <a:t> يكون عادة كروي الشكل ولكن ربما قد يكون متطاول وهناك  ثمان أنوية في الطور المتكيس الناضج  والاجسام الكروماتينية اقل تواجد من تلك الموجودة في </a:t>
            </a:r>
            <a:r>
              <a:rPr lang="en-US" b="1" dirty="0" smtClean="0"/>
              <a:t> </a:t>
            </a:r>
            <a:r>
              <a:rPr lang="ar-IQ" b="1" dirty="0" smtClean="0"/>
              <a:t> </a:t>
            </a:r>
            <a:r>
              <a:rPr lang="en-US" b="1" i="1" dirty="0" smtClean="0">
                <a:solidFill>
                  <a:srgbClr val="FF0000"/>
                </a:solidFill>
              </a:rPr>
              <a:t>E.</a:t>
            </a:r>
            <a:r>
              <a:rPr lang="en-US" b="1" i="1" dirty="0">
                <a:solidFill>
                  <a:srgbClr val="FF0000"/>
                </a:solidFill>
              </a:rPr>
              <a:t> </a:t>
            </a:r>
            <a:r>
              <a:rPr lang="en-US" b="1" i="1" dirty="0" smtClean="0">
                <a:solidFill>
                  <a:srgbClr val="FF0000"/>
                </a:solidFill>
              </a:rPr>
              <a:t>Histolytica</a:t>
            </a:r>
            <a:r>
              <a:rPr lang="ar-IQ" b="1" i="1" dirty="0" smtClean="0">
                <a:solidFill>
                  <a:srgbClr val="FF0000"/>
                </a:solidFill>
              </a:rPr>
              <a:t>  </a:t>
            </a:r>
            <a:r>
              <a:rPr lang="ar-IQ" b="1" dirty="0" smtClean="0">
                <a:solidFill>
                  <a:srgbClr val="FF0000"/>
                </a:solidFill>
              </a:rPr>
              <a:t>رفيعة وابرية الشكل</a:t>
            </a:r>
            <a:r>
              <a:rPr lang="ar-IQ" b="1" i="1" dirty="0" smtClean="0">
                <a:solidFill>
                  <a:srgbClr val="FF0000"/>
                </a:solidFill>
              </a:rPr>
              <a:t> </a:t>
            </a:r>
            <a:r>
              <a:rPr lang="ar-IQ" b="1" dirty="0" smtClean="0"/>
              <a:t>وتنعدم احياناً وجودها </a:t>
            </a:r>
            <a:endParaRPr lang="ar-IQ" dirty="0"/>
          </a:p>
        </p:txBody>
      </p:sp>
      <p:sp>
        <p:nvSpPr>
          <p:cNvPr id="3" name="Rectangle 2"/>
          <p:cNvSpPr/>
          <p:nvPr/>
        </p:nvSpPr>
        <p:spPr>
          <a:xfrm>
            <a:off x="4769389" y="460312"/>
            <a:ext cx="3914854" cy="400110"/>
          </a:xfrm>
          <a:prstGeom prst="rect">
            <a:avLst/>
          </a:prstGeom>
        </p:spPr>
        <p:txBody>
          <a:bodyPr wrap="none">
            <a:spAutoFit/>
          </a:bodyPr>
          <a:lstStyle/>
          <a:p>
            <a:r>
              <a:rPr lang="en-US" dirty="0"/>
              <a:t> </a:t>
            </a:r>
            <a:r>
              <a:rPr lang="en-US" sz="2000" b="1" i="1" dirty="0">
                <a:solidFill>
                  <a:srgbClr val="FF0000"/>
                </a:solidFill>
              </a:rPr>
              <a:t>Entamoeba </a:t>
            </a:r>
            <a:r>
              <a:rPr lang="en-US" sz="2000" b="1" i="1" dirty="0" smtClean="0">
                <a:solidFill>
                  <a:srgbClr val="FF0000"/>
                </a:solidFill>
              </a:rPr>
              <a:t>coli </a:t>
            </a:r>
            <a:r>
              <a:rPr lang="ar-IQ" sz="2000" b="1" i="1" dirty="0" smtClean="0">
                <a:solidFill>
                  <a:srgbClr val="FF0000"/>
                </a:solidFill>
              </a:rPr>
              <a:t> </a:t>
            </a:r>
            <a:r>
              <a:rPr lang="ar-IQ" sz="2000" b="1" dirty="0" smtClean="0"/>
              <a:t>اميبا القولون</a:t>
            </a:r>
            <a:r>
              <a:rPr lang="ar-IQ" sz="2000" b="1" i="1" dirty="0" smtClean="0">
                <a:solidFill>
                  <a:srgbClr val="FF0000"/>
                </a:solidFill>
              </a:rPr>
              <a:t> </a:t>
            </a:r>
            <a:endParaRPr lang="ar-IQ" sz="2000" b="1" dirty="0"/>
          </a:p>
        </p:txBody>
      </p:sp>
      <p:grpSp>
        <p:nvGrpSpPr>
          <p:cNvPr id="7" name="Group 6"/>
          <p:cNvGrpSpPr/>
          <p:nvPr/>
        </p:nvGrpSpPr>
        <p:grpSpPr>
          <a:xfrm>
            <a:off x="3902527" y="1151162"/>
            <a:ext cx="4727122" cy="2555423"/>
            <a:chOff x="955221" y="1559377"/>
            <a:chExt cx="4727122" cy="2555423"/>
          </a:xfrm>
        </p:grpSpPr>
        <p:pic>
          <p:nvPicPr>
            <p:cNvPr id="5" name="Picture 4"/>
            <p:cNvPicPr>
              <a:picLocks noChangeAspect="1"/>
            </p:cNvPicPr>
            <p:nvPr/>
          </p:nvPicPr>
          <p:blipFill rotWithShape="1">
            <a:blip r:embed="rId2"/>
            <a:srcRect l="2957" t="10908" r="321" b="42706"/>
            <a:stretch/>
          </p:blipFill>
          <p:spPr>
            <a:xfrm>
              <a:off x="955221" y="1559377"/>
              <a:ext cx="3739242" cy="2555423"/>
            </a:xfrm>
            <a:prstGeom prst="rect">
              <a:avLst/>
            </a:prstGeom>
          </p:spPr>
        </p:pic>
        <p:sp>
          <p:nvSpPr>
            <p:cNvPr id="6" name="TextBox 5"/>
            <p:cNvSpPr txBox="1"/>
            <p:nvPr/>
          </p:nvSpPr>
          <p:spPr>
            <a:xfrm>
              <a:off x="4302579" y="2467756"/>
              <a:ext cx="1379764" cy="369332"/>
            </a:xfrm>
            <a:prstGeom prst="rect">
              <a:avLst/>
            </a:prstGeom>
            <a:noFill/>
          </p:spPr>
          <p:txBody>
            <a:bodyPr wrap="square" rtlCol="1">
              <a:spAutoFit/>
            </a:bodyPr>
            <a:lstStyle/>
            <a:p>
              <a:pPr algn="r" rtl="1"/>
              <a:r>
                <a:rPr lang="en-US" dirty="0" smtClean="0"/>
                <a:t>8   </a:t>
              </a:r>
              <a:r>
                <a:rPr lang="ar-IQ" dirty="0" smtClean="0"/>
                <a:t> أنوية </a:t>
              </a:r>
              <a:endParaRPr lang="ar-IQ" dirty="0"/>
            </a:p>
          </p:txBody>
        </p:sp>
      </p:grpSp>
      <p:pic>
        <p:nvPicPr>
          <p:cNvPr id="8" name="Picture 4" descr="https://o.quizlet.com/5zeiNK04v-BUNvkGwr-W-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3997325"/>
            <a:ext cx="6727371" cy="26973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80188" y="3405445"/>
            <a:ext cx="2247731" cy="338554"/>
          </a:xfrm>
          <a:prstGeom prst="rect">
            <a:avLst/>
          </a:prstGeom>
        </p:spPr>
        <p:txBody>
          <a:bodyPr wrap="none">
            <a:spAutoFit/>
          </a:bodyPr>
          <a:lstStyle/>
          <a:p>
            <a:r>
              <a:rPr lang="en-US" sz="1600" b="1" i="1" dirty="0">
                <a:solidFill>
                  <a:srgbClr val="FF0000"/>
                </a:solidFill>
              </a:rPr>
              <a:t>Entamoeba coli </a:t>
            </a:r>
            <a:r>
              <a:rPr lang="en-US" sz="1600" b="1" dirty="0">
                <a:solidFill>
                  <a:srgbClr val="FF0000"/>
                </a:solidFill>
              </a:rPr>
              <a:t>Cyst</a:t>
            </a:r>
            <a:endParaRPr lang="ar-IQ" sz="1600" dirty="0"/>
          </a:p>
        </p:txBody>
      </p:sp>
      <p:sp>
        <p:nvSpPr>
          <p:cNvPr id="10" name="TextBox 9"/>
          <p:cNvSpPr txBox="1"/>
          <p:nvPr/>
        </p:nvSpPr>
        <p:spPr>
          <a:xfrm>
            <a:off x="4898570" y="5902779"/>
            <a:ext cx="1771650" cy="369332"/>
          </a:xfrm>
          <a:prstGeom prst="rect">
            <a:avLst/>
          </a:prstGeom>
          <a:noFill/>
        </p:spPr>
        <p:txBody>
          <a:bodyPr wrap="square" rtlCol="1">
            <a:spAutoFit/>
          </a:bodyPr>
          <a:lstStyle/>
          <a:p>
            <a:r>
              <a:rPr lang="ar-IQ" sz="1400" b="1" dirty="0" smtClean="0"/>
              <a:t>الطور النشط</a:t>
            </a:r>
            <a:r>
              <a:rPr lang="ar-IQ" dirty="0" smtClean="0"/>
              <a:t> </a:t>
            </a:r>
            <a:endParaRPr lang="ar-IQ" dirty="0"/>
          </a:p>
        </p:txBody>
      </p:sp>
      <p:sp>
        <p:nvSpPr>
          <p:cNvPr id="11" name="TextBox 10"/>
          <p:cNvSpPr txBox="1"/>
          <p:nvPr/>
        </p:nvSpPr>
        <p:spPr>
          <a:xfrm>
            <a:off x="8145234" y="5902779"/>
            <a:ext cx="1771650" cy="369332"/>
          </a:xfrm>
          <a:prstGeom prst="rect">
            <a:avLst/>
          </a:prstGeom>
          <a:noFill/>
        </p:spPr>
        <p:txBody>
          <a:bodyPr wrap="square" rtlCol="1">
            <a:spAutoFit/>
          </a:bodyPr>
          <a:lstStyle/>
          <a:p>
            <a:r>
              <a:rPr lang="ar-IQ" sz="1400" b="1" dirty="0" smtClean="0"/>
              <a:t>الطور المتكيس</a:t>
            </a:r>
            <a:r>
              <a:rPr lang="ar-IQ" dirty="0" smtClean="0"/>
              <a:t> </a:t>
            </a:r>
            <a:endParaRPr lang="ar-IQ" dirty="0"/>
          </a:p>
        </p:txBody>
      </p:sp>
      <p:pic>
        <p:nvPicPr>
          <p:cNvPr id="7170" name="Picture 2" descr="Cisto de Entamoeba coli⠀ Siga @biodi_gital 💚🌼🔬 📸 @microbionte1  #biologia #parasitologia #parasito #entamoebacoli #parasitologiaclinic… |  Parasitologia, Biolog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93" y="1185312"/>
            <a:ext cx="2979511" cy="2541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09587" y="3432277"/>
            <a:ext cx="2247731" cy="338554"/>
          </a:xfrm>
          <a:prstGeom prst="rect">
            <a:avLst/>
          </a:prstGeom>
        </p:spPr>
        <p:txBody>
          <a:bodyPr wrap="none">
            <a:spAutoFit/>
          </a:bodyPr>
          <a:lstStyle/>
          <a:p>
            <a:r>
              <a:rPr lang="en-US" sz="1600" b="1" i="1" dirty="0">
                <a:solidFill>
                  <a:srgbClr val="FF0000"/>
                </a:solidFill>
              </a:rPr>
              <a:t>Entamoeba coli </a:t>
            </a:r>
            <a:r>
              <a:rPr lang="en-US" sz="1600" b="1" dirty="0">
                <a:solidFill>
                  <a:srgbClr val="FF0000"/>
                </a:solidFill>
              </a:rPr>
              <a:t>Cyst</a:t>
            </a:r>
            <a:endParaRPr lang="ar-IQ" sz="1600" dirty="0"/>
          </a:p>
        </p:txBody>
      </p:sp>
    </p:spTree>
    <p:extLst>
      <p:ext uri="{BB962C8B-B14F-4D97-AF65-F5344CB8AC3E}">
        <p14:creationId xmlns:p14="http://schemas.microsoft.com/office/powerpoint/2010/main" val="3310632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is illustration of a composite photomicrograph reveals the ultrastructural details seen in two stages of the life cycle of the parasite, Entamoeba coli, including its cystic stage in the lower right, which was stained with iodine, and its Giemsa-stained, vegetative, trophozoite stage at center left"/>
          <p:cNvPicPr>
            <a:picLocks noChangeAspect="1" noChangeArrowheads="1"/>
          </p:cNvPicPr>
          <p:nvPr/>
        </p:nvPicPr>
        <p:blipFill rotWithShape="1">
          <a:blip r:embed="rId2">
            <a:extLst>
              <a:ext uri="{28A0092B-C50C-407E-A947-70E740481C1C}">
                <a14:useLocalDpi xmlns:a14="http://schemas.microsoft.com/office/drawing/2010/main" val="0"/>
              </a:ext>
            </a:extLst>
          </a:blip>
          <a:srcRect l="13463" t="7663" r="13435" b="9610"/>
          <a:stretch/>
        </p:blipFill>
        <p:spPr bwMode="auto">
          <a:xfrm>
            <a:off x="1338943" y="906237"/>
            <a:ext cx="4874079" cy="5200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57948" y="1571241"/>
            <a:ext cx="5167993" cy="2585323"/>
          </a:xfrm>
          <a:prstGeom prst="rect">
            <a:avLst/>
          </a:prstGeom>
        </p:spPr>
        <p:txBody>
          <a:bodyPr wrap="square">
            <a:spAutoFit/>
          </a:bodyPr>
          <a:lstStyle/>
          <a:p>
            <a:pPr algn="r" rtl="1"/>
            <a:r>
              <a:rPr lang="ar-IQ" b="1" dirty="0" smtClean="0"/>
              <a:t> 3-  تعيش في القولون والامعاء الغليظة </a:t>
            </a:r>
          </a:p>
          <a:p>
            <a:pPr algn="r" rtl="1"/>
            <a:r>
              <a:rPr lang="ar-IQ" b="1" dirty="0" smtClean="0"/>
              <a:t>4- لا تسبب امراض للمضيف اي انها لا تهاجم الانسجة وتبقى متعايشة بالجوف المعوي </a:t>
            </a:r>
          </a:p>
          <a:p>
            <a:pPr algn="r" rtl="1"/>
            <a:r>
              <a:rPr lang="ar-IQ" b="1" dirty="0" smtClean="0"/>
              <a:t>5- الطور المعدي هو الطور المتكيس ذو الــ  8  أنوية</a:t>
            </a:r>
          </a:p>
          <a:p>
            <a:pPr algn="r" rtl="1"/>
            <a:r>
              <a:rPr lang="ar-IQ" b="1" dirty="0" smtClean="0"/>
              <a:t>6- دورة حياتها تشابة دورة حياة اميبا النسيج عدا كونها لا تهاجم الانسجة </a:t>
            </a:r>
          </a:p>
          <a:p>
            <a:pPr algn="r" rtl="1"/>
            <a:r>
              <a:rPr lang="ar-IQ" b="1" dirty="0" smtClean="0"/>
              <a:t>7- تشخص عن طريق ملاحظة طور الناشطة او المتكيس في غائط المصاب  </a:t>
            </a:r>
            <a:endParaRPr lang="ar-IQ" dirty="0"/>
          </a:p>
        </p:txBody>
      </p:sp>
      <p:sp>
        <p:nvSpPr>
          <p:cNvPr id="5" name="Rectangle 4"/>
          <p:cNvSpPr/>
          <p:nvPr/>
        </p:nvSpPr>
        <p:spPr>
          <a:xfrm>
            <a:off x="4769389" y="460312"/>
            <a:ext cx="3914854" cy="400110"/>
          </a:xfrm>
          <a:prstGeom prst="rect">
            <a:avLst/>
          </a:prstGeom>
        </p:spPr>
        <p:txBody>
          <a:bodyPr wrap="none">
            <a:spAutoFit/>
          </a:bodyPr>
          <a:lstStyle/>
          <a:p>
            <a:r>
              <a:rPr lang="en-US" dirty="0"/>
              <a:t> </a:t>
            </a:r>
            <a:r>
              <a:rPr lang="en-US" sz="2000" b="1" i="1" dirty="0">
                <a:solidFill>
                  <a:srgbClr val="FF0000"/>
                </a:solidFill>
              </a:rPr>
              <a:t>Entamoeba </a:t>
            </a:r>
            <a:r>
              <a:rPr lang="en-US" sz="2000" b="1" i="1" dirty="0" smtClean="0">
                <a:solidFill>
                  <a:srgbClr val="FF0000"/>
                </a:solidFill>
              </a:rPr>
              <a:t>coli </a:t>
            </a:r>
            <a:r>
              <a:rPr lang="ar-IQ" sz="2000" b="1" i="1" dirty="0" smtClean="0">
                <a:solidFill>
                  <a:srgbClr val="FF0000"/>
                </a:solidFill>
              </a:rPr>
              <a:t> </a:t>
            </a:r>
            <a:r>
              <a:rPr lang="ar-IQ" sz="2000" b="1" dirty="0" smtClean="0"/>
              <a:t>اميبا القولون</a:t>
            </a:r>
            <a:r>
              <a:rPr lang="ar-IQ" sz="2000" b="1" i="1" dirty="0" smtClean="0">
                <a:solidFill>
                  <a:srgbClr val="FF0000"/>
                </a:solidFill>
              </a:rPr>
              <a:t> </a:t>
            </a:r>
            <a:endParaRPr lang="ar-IQ" sz="2000" b="1" dirty="0"/>
          </a:p>
        </p:txBody>
      </p:sp>
    </p:spTree>
    <p:extLst>
      <p:ext uri="{BB962C8B-B14F-4D97-AF65-F5344CB8AC3E}">
        <p14:creationId xmlns:p14="http://schemas.microsoft.com/office/powerpoint/2010/main" val="1070058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479</TotalTime>
  <Words>647</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Century Gothic</vt:lpstr>
      <vt:lpstr>PT Simple Bold Ruled</vt:lpstr>
      <vt:lpstr>Tahoma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d</cp:lastModifiedBy>
  <cp:revision>38</cp:revision>
  <dcterms:created xsi:type="dcterms:W3CDTF">2022-10-26T13:51:47Z</dcterms:created>
  <dcterms:modified xsi:type="dcterms:W3CDTF">2022-10-30T19:40:42Z</dcterms:modified>
</cp:coreProperties>
</file>